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EE644-54E7-4462-98C9-A9A7EB5EAC8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D9CA2F-3901-4484-9C24-D9E2F96BD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29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8537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9AF9570-0633-4F8C-9B6F-0868153139E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8538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8538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9093790-51FC-4F23-A0FE-49317A23A43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853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89E46175-0A87-430A-AF5E-5518B96ABC6C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4853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53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45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9459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459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849B17-F3DE-488E-83B5-66033019CBD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459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459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F61E084-8C8A-4CD3-9540-E143F5DA96E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40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8640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4C2C70-A58C-40CB-A0FE-87C55EE2D9B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8640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8640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18BCEDB-D97F-4F63-A68C-1E56467D10F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4864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965896C6-C5A7-4D6C-BAAE-E9D0B83F4A0C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4864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64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42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8742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FA970AF-84FE-48E0-B0BF-DD74D1C5D1B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8742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8742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DDBFA70-13C2-482B-8730-8D7D0C71B0C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4874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F15E47BB-F7EE-4139-9185-9064A3B100A4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4874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74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45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8845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5F0DFA9-BF85-4A1E-B8BC-328E3E3F3A2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8845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8845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BAEA1D5-407F-49E8-9289-C604529E82B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4884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E18D8E3A-35C1-4278-AD3A-D7877BC359E1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4884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84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94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94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894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65D71EF-9DE4-4CE9-8E6D-72CF8A9A117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894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894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14C4018-6997-45B3-8E4F-9A08D367B45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049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FEC521-D998-4C62-B0A2-D860E862582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050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050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BE69392-8CB7-4C35-A86B-5BFB5D39208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4905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B493DD51-6D11-48ED-A6E5-7832CDBB4903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4905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05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2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152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7CF6FCF-EE2D-4B6B-9DE6-656539C4B2F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152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152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DCF9C65-703D-4BBA-8179-F63DCD441E4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4915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8CB3F85F-62FA-4CFF-8A5A-E49F3D911C45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4915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254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75F33E-88EA-4E4C-A0B6-B54A3B368E9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254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254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077DE0E-C465-449F-B920-B9B7C450F32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4925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3F528D9B-CF38-4FAA-BFE4-868B0FC0C8FC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4925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25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57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9357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84F5900-4A14-4D10-9095-E11883D1F88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9357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9357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FC2B2E-5071-4D7D-9E06-0C37420FD12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4935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B709163B-3162-4037-A02F-CE457C9E9263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  <p:sp>
        <p:nvSpPr>
          <p:cNvPr id="4935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35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730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6329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780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9094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4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55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6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6998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78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14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497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6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418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0AD0107C-346A-4A55-BD7F-4E45A2BB748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9BB4C836-54B8-4E32-AF81-7AF44B52570D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11.wav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3"/>
          <p:cNvSpPr txBox="1">
            <a:spLocks noGrp="1" noChangeArrowheads="1"/>
          </p:cNvSpPr>
          <p:nvPr/>
        </p:nvSpPr>
        <p:spPr bwMode="auto">
          <a:xfrm>
            <a:off x="912813" y="6251575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endParaRPr lang="en-US" sz="100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Filing Basics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Tabs A, 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Intro, Chapter 1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1" name="~PP1932.WAV">
            <a:hlinkClick r:id="" action="ppaction://media"/>
          </p:cNvPr>
          <p:cNvPicPr>
            <a:picLocks noRot="1" noChangeAspect="1"/>
          </p:cNvPicPr>
          <p:nvPr>
            <a:wavAudioFile r:embed="rId1" name="~PP146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4491-03 Filing Basics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44039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404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A39AE45-D02A-4A50-B3DE-25A2A2CFFC2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4041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002769"/>
      </p:ext>
    </p:extLst>
  </p:cSld>
  <p:clrMapOvr>
    <a:masterClrMapping/>
  </p:clrMapOvr>
  <p:transition advTm="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When Not To File NJ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Not a resident (for tax purposes) of New Jersey</a:t>
            </a:r>
          </a:p>
          <a:p>
            <a:pPr lvl="1" eaLnBrk="1" hangingPunct="1"/>
            <a:r>
              <a:rPr lang="en-US" sz="2400" smtClean="0"/>
              <a:t>Adjust State Return box on Main Info screen</a:t>
            </a:r>
          </a:p>
          <a:p>
            <a:pPr lvl="1" eaLnBrk="1" hangingPunct="1"/>
            <a:endParaRPr lang="en-US" sz="2400" smtClean="0"/>
          </a:p>
          <a:p>
            <a:pPr eaLnBrk="1" hangingPunct="1"/>
            <a:r>
              <a:rPr lang="en-US" sz="2800" smtClean="0"/>
              <a:t>Do not file NJ 1040 return if ALL of the following conditions exist:</a:t>
            </a:r>
          </a:p>
          <a:p>
            <a:pPr lvl="2" eaLnBrk="1" hangingPunct="1"/>
            <a:r>
              <a:rPr lang="en-US" sz="2000" smtClean="0"/>
              <a:t>Not entitled to $50 property tax credit</a:t>
            </a:r>
          </a:p>
          <a:p>
            <a:pPr lvl="2" eaLnBrk="1" hangingPunct="1"/>
            <a:r>
              <a:rPr lang="en-US" sz="2000" smtClean="0"/>
              <a:t>Income below filing threshold</a:t>
            </a:r>
          </a:p>
          <a:p>
            <a:pPr lvl="2" eaLnBrk="1" hangingPunct="1"/>
            <a:r>
              <a:rPr lang="en-US" sz="2000" smtClean="0"/>
              <a:t>No withholdings to be refunded</a:t>
            </a:r>
          </a:p>
          <a:p>
            <a:pPr lvl="2" eaLnBrk="1" hangingPunct="1"/>
            <a:r>
              <a:rPr lang="en-US" sz="2000" smtClean="0"/>
              <a:t>Not eligible for Earned Income Credit (EIC)</a:t>
            </a:r>
          </a:p>
          <a:p>
            <a:pPr lvl="1" eaLnBrk="1" hangingPunct="1"/>
            <a:r>
              <a:rPr lang="en-US" sz="2400" smtClean="0"/>
              <a:t>Click NO on box “Do You Want To Electronically File This Return”, page 3 of NJ return</a:t>
            </a:r>
          </a:p>
        </p:txBody>
      </p:sp>
      <p:sp>
        <p:nvSpPr>
          <p:cNvPr id="5325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325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1D6492-6BE4-4773-8989-D1A6980EF9D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5325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" name="~PP1995.WAV">
            <a:hlinkClick r:id="" action="ppaction://media"/>
          </p:cNvPr>
          <p:cNvPicPr>
            <a:picLocks noRot="1" noChangeAspect="1"/>
          </p:cNvPicPr>
          <p:nvPr>
            <a:wavAudioFile r:embed="rId1" name="~PP186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227512"/>
      </p:ext>
    </p:extLst>
  </p:cSld>
  <p:clrMapOvr>
    <a:masterClrMapping/>
  </p:clrMapOvr>
  <p:transition advTm="699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84175"/>
            <a:ext cx="8001000" cy="1139825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MUST/SHOULD FILE QUIZ #1</a:t>
            </a:r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077200" cy="4267200"/>
          </a:xfrm>
        </p:spPr>
        <p:txBody>
          <a:bodyPr>
            <a:normAutofit fontScale="92500" lnSpcReduction="10000"/>
          </a:bodyPr>
          <a:lstStyle/>
          <a:p>
            <a:pPr marL="465138" indent="-465138" eaLnBrk="1" hangingPunct="1">
              <a:defRPr/>
            </a:pPr>
            <a:r>
              <a:rPr lang="en-US" dirty="0" smtClean="0"/>
              <a:t>Miranda, 17, claimed on her parents’ return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W-2 shows $2000 in wages and federal tax withheld of $155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Grandparents gave her a $3000 CD as a gift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She has no other income</a:t>
            </a:r>
          </a:p>
          <a:p>
            <a:pPr marL="465138" indent="-465138" eaLnBrk="1" hangingPunct="1">
              <a:spcBef>
                <a:spcPct val="40000"/>
              </a:spcBef>
              <a:defRPr/>
            </a:pPr>
            <a:r>
              <a:rPr lang="en-US" dirty="0" smtClean="0"/>
              <a:t>Must or should Miranda file?</a:t>
            </a:r>
          </a:p>
          <a:p>
            <a:pPr marL="465138" indent="-465138" algn="r" eaLnBrk="1" hangingPunct="1">
              <a:defRPr/>
            </a:pPr>
            <a:endParaRPr lang="en-US" sz="1000" dirty="0" smtClean="0"/>
          </a:p>
          <a:p>
            <a:pPr marL="465138" indent="-465138" algn="r" eaLnBrk="1" hangingPunct="1">
              <a:defRPr/>
            </a:pPr>
            <a:r>
              <a:rPr lang="en-US" b="1" u="sng" dirty="0" smtClean="0">
                <a:solidFill>
                  <a:srgbClr val="000099"/>
                </a:solidFill>
              </a:rPr>
              <a:t>Should</a:t>
            </a:r>
            <a:r>
              <a:rPr lang="en-US" dirty="0" smtClean="0"/>
              <a:t>: to get back her withholding</a:t>
            </a:r>
          </a:p>
          <a:p>
            <a:pPr marL="465138" indent="-465138" algn="r" eaLnBrk="1" hangingPunct="1">
              <a:defRPr/>
            </a:pPr>
            <a:r>
              <a:rPr lang="en-US" dirty="0" smtClean="0"/>
              <a:t>CD is a gift – not counted in income</a:t>
            </a:r>
          </a:p>
        </p:txBody>
      </p:sp>
      <p:sp>
        <p:nvSpPr>
          <p:cNvPr id="5427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427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AB88A4B-401E-43F6-A433-DD3EED5A565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5427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3995.WAV">
            <a:hlinkClick r:id="" action="ppaction://media"/>
          </p:cNvPr>
          <p:cNvPicPr>
            <a:picLocks noRot="1" noChangeAspect="1"/>
          </p:cNvPicPr>
          <p:nvPr>
            <a:wavAudioFile r:embed="rId2" name="~PP391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39387125"/>
      </p:ext>
    </p:extLst>
  </p:cSld>
  <p:clrMapOvr>
    <a:masterClrMapping/>
  </p:clrMapOvr>
  <p:transition advTm="4282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74675" y="384175"/>
            <a:ext cx="8001000" cy="1063625"/>
          </a:xfrm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MUST/SHOULD FILE QUIZ #2</a:t>
            </a:r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05000"/>
            <a:ext cx="8229600" cy="4038600"/>
          </a:xfrm>
        </p:spPr>
        <p:txBody>
          <a:bodyPr>
            <a:normAutofit lnSpcReduction="10000"/>
          </a:bodyPr>
          <a:lstStyle/>
          <a:p>
            <a:pPr marL="465138" indent="-465138" eaLnBrk="1" hangingPunct="1">
              <a:defRPr/>
            </a:pPr>
            <a:r>
              <a:rPr lang="en-US" dirty="0" smtClean="0"/>
              <a:t>Kathy, 22, attends college full time</a:t>
            </a:r>
          </a:p>
          <a:p>
            <a:pPr marL="465138" indent="-465138" eaLnBrk="1" hangingPunct="1">
              <a:defRPr/>
            </a:pPr>
            <a:r>
              <a:rPr lang="en-US" dirty="0" smtClean="0"/>
              <a:t>Earned $850 babysitting and had $3000 reported on a W-2; no tax was withheld.</a:t>
            </a:r>
          </a:p>
          <a:p>
            <a:pPr marL="465138" indent="-465138" eaLnBrk="1" hangingPunct="1">
              <a:defRPr/>
            </a:pPr>
            <a:endParaRPr lang="en-US" sz="1600" dirty="0" smtClean="0"/>
          </a:p>
          <a:p>
            <a:pPr marL="465138" indent="-465138" eaLnBrk="1" hangingPunct="1">
              <a:defRPr/>
            </a:pPr>
            <a:r>
              <a:rPr lang="en-US" dirty="0" smtClean="0"/>
              <a:t>Must or should Kathy file? </a:t>
            </a:r>
          </a:p>
          <a:p>
            <a:pPr marL="465138" indent="-465138" algn="r" eaLnBrk="1" hangingPunct="1">
              <a:defRPr/>
            </a:pPr>
            <a:endParaRPr lang="en-US" dirty="0" smtClean="0"/>
          </a:p>
          <a:p>
            <a:pPr marL="465138" indent="-465138" algn="r" eaLnBrk="1" hangingPunct="1">
              <a:defRPr/>
            </a:pPr>
            <a:r>
              <a:rPr lang="en-US" b="1" u="sng" dirty="0" smtClean="0">
                <a:solidFill>
                  <a:srgbClr val="000099"/>
                </a:solidFill>
              </a:rPr>
              <a:t>Must</a:t>
            </a:r>
            <a:r>
              <a:rPr lang="en-US" dirty="0" smtClean="0"/>
              <a:t>: had &gt;$400 in self-employment.</a:t>
            </a:r>
          </a:p>
          <a:p>
            <a:pPr marL="465138" indent="-465138" algn="r" eaLnBrk="1" hangingPunct="1">
              <a:defRPr/>
            </a:pPr>
            <a:r>
              <a:rPr lang="en-US" dirty="0" smtClean="0"/>
              <a:t>If only W-2, would not have needed to file.</a:t>
            </a:r>
          </a:p>
        </p:txBody>
      </p:sp>
      <p:sp>
        <p:nvSpPr>
          <p:cNvPr id="55300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530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4A6BC8D-4A5B-4847-BB59-9321FB4F82A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5530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71010.WAV">
            <a:hlinkClick r:id="" action="ppaction://media"/>
          </p:cNvPr>
          <p:cNvPicPr>
            <a:picLocks noRot="1" noChangeAspect="1"/>
          </p:cNvPicPr>
          <p:nvPr>
            <a:wavAudioFile r:embed="rId1" name="~PP702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2501294"/>
      </p:ext>
    </p:extLst>
  </p:cSld>
  <p:clrMapOvr>
    <a:masterClrMapping/>
  </p:clrMapOvr>
  <p:transition advTm="4166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Need To Know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Filing status, age &amp; marital situation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Is taxpayer a dependent? Blind?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sources of income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Excluded or exempt income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Any withholding or estimated taxes paid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Any carry-forward capital losses</a:t>
            </a:r>
          </a:p>
        </p:txBody>
      </p:sp>
      <p:sp>
        <p:nvSpPr>
          <p:cNvPr id="4506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506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F1DFCF-C925-4A2B-954F-D6C83F9F9E0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4506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5932.WAV">
            <a:hlinkClick r:id="" action="ppaction://media"/>
          </p:cNvPr>
          <p:cNvPicPr>
            <a:picLocks noRot="1" noChangeAspect="1"/>
          </p:cNvPicPr>
          <p:nvPr>
            <a:wavAudioFile r:embed="rId1" name="~PP52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9203135"/>
      </p:ext>
    </p:extLst>
  </p:cSld>
  <p:clrMapOvr>
    <a:masterClrMapping/>
  </p:clrMapOvr>
  <p:transition advTm="355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Where To Get T/P Info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Intake Sheet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Tax Documents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Prior Year Return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  <p:pic>
        <p:nvPicPr>
          <p:cNvPr id="8" name="~PP3948.WAV">
            <a:hlinkClick r:id="" action="ppaction://media"/>
          </p:cNvPr>
          <p:cNvPicPr>
            <a:picLocks noRot="1" noChangeAspect="1"/>
          </p:cNvPicPr>
          <p:nvPr>
            <a:wavAudioFile r:embed="rId1" name="~PP399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60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3DF1901-5BCA-4390-B5B5-76B3C139632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4608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72024"/>
      </p:ext>
    </p:extLst>
  </p:cSld>
  <p:clrMapOvr>
    <a:masterClrMapping/>
  </p:clrMapOvr>
  <p:transition advTm="1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Principal Sources Of Income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Salaries/Wages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Interest and Dividends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Sale of Securities-1099B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Pensions/IRA Distributions</a:t>
            </a:r>
          </a:p>
          <a:p>
            <a:pPr eaLnBrk="1" hangingPunct="1"/>
            <a:endParaRPr lang="en-US" sz="2800" smtClean="0"/>
          </a:p>
          <a:p>
            <a:pPr eaLnBrk="1" hangingPunct="1"/>
            <a:r>
              <a:rPr lang="en-US" sz="2800" smtClean="0"/>
              <a:t>Social Security Benefits</a:t>
            </a:r>
          </a:p>
        </p:txBody>
      </p:sp>
      <p:pic>
        <p:nvPicPr>
          <p:cNvPr id="7" name="~PP3948.WAV">
            <a:hlinkClick r:id="" action="ppaction://media"/>
          </p:cNvPr>
          <p:cNvPicPr>
            <a:picLocks noRot="1" noChangeAspect="1"/>
          </p:cNvPicPr>
          <p:nvPr>
            <a:wavAudioFile r:embed="rId1" name="~PP304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9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711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8083DD5-AD03-4148-AFFD-E8576DB1BAD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4711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60180"/>
      </p:ext>
    </p:extLst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Filing Requirements</a:t>
            </a:r>
            <a:br>
              <a:rPr lang="en-US" sz="3800" smtClean="0"/>
            </a:br>
            <a:r>
              <a:rPr lang="en-US" sz="3800" smtClean="0"/>
              <a:t>(See Pub 4012 Tab A)</a:t>
            </a:r>
          </a:p>
        </p:txBody>
      </p:sp>
      <p:sp>
        <p:nvSpPr>
          <p:cNvPr id="48131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Chart A – For Most People Who Must File</a:t>
            </a:r>
          </a:p>
          <a:p>
            <a:pPr lvl="1" eaLnBrk="1" hangingPunct="1"/>
            <a:r>
              <a:rPr lang="en-US" smtClean="0"/>
              <a:t>See Pub 4012: Page A-1</a:t>
            </a:r>
          </a:p>
        </p:txBody>
      </p:sp>
      <p:sp>
        <p:nvSpPr>
          <p:cNvPr id="4813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81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5BAF37A-E8BB-4E4F-B5A3-20A06604867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48134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1963.WAV">
            <a:hlinkClick r:id="" action="ppaction://media"/>
          </p:cNvPr>
          <p:cNvPicPr>
            <a:picLocks noRot="1" noChangeAspect="1"/>
          </p:cNvPicPr>
          <p:nvPr>
            <a:wavAudioFile r:embed="rId1" name="~PP11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7765668"/>
      </p:ext>
    </p:extLst>
  </p:cSld>
  <p:clrMapOvr>
    <a:masterClrMapping/>
  </p:clrMapOvr>
  <p:transition advTm="318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4012, Tab A</a:t>
            </a:r>
            <a:br>
              <a:rPr lang="en-US" smtClean="0"/>
            </a:br>
            <a:r>
              <a:rPr lang="en-US" smtClean="0"/>
              <a:t>Chart A - Footnotes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800" dirty="0" smtClean="0"/>
              <a:t>If TP turns 65 on Jan 1 of next year considered 65 for prior year</a:t>
            </a:r>
          </a:p>
          <a:p>
            <a:pPr eaLnBrk="1" hangingPunct="1">
              <a:defRPr/>
            </a:pPr>
            <a:r>
              <a:rPr lang="en-US" sz="2800" dirty="0" smtClean="0"/>
              <a:t>When using chart, do NOT include social security benefits unless:</a:t>
            </a:r>
          </a:p>
          <a:p>
            <a:pPr lvl="1" eaLnBrk="1" hangingPunct="1">
              <a:defRPr/>
            </a:pPr>
            <a:r>
              <a:rPr lang="en-US" sz="2400" dirty="0" smtClean="0"/>
              <a:t>You are married filing a separate return and you lived with your spouse at any time during the year, or</a:t>
            </a:r>
          </a:p>
          <a:p>
            <a:pPr lvl="1" eaLnBrk="1" hangingPunct="1">
              <a:defRPr/>
            </a:pPr>
            <a:r>
              <a:rPr lang="en-US" sz="2400" dirty="0" smtClean="0"/>
              <a:t>One-half of your social security benefits plus you other gross income is more than $25,000 ($32,000 if MFJ) </a:t>
            </a:r>
          </a:p>
          <a:p>
            <a:pPr eaLnBrk="1" hangingPunct="1">
              <a:defRPr/>
            </a:pPr>
            <a:r>
              <a:rPr lang="en-US" sz="2800" dirty="0" smtClean="0"/>
              <a:t>MFJ not living with spouse at end of year and had gross income of $3,700 or more, must file regardless of age</a:t>
            </a:r>
          </a:p>
        </p:txBody>
      </p:sp>
      <p:sp>
        <p:nvSpPr>
          <p:cNvPr id="4915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91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2CAB8E1-1E12-48A0-A076-ED3345B94D9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49158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3963.WAV">
            <a:hlinkClick r:id="" action="ppaction://media"/>
          </p:cNvPr>
          <p:cNvPicPr>
            <a:picLocks noRot="1" noChangeAspect="1"/>
          </p:cNvPicPr>
          <p:nvPr>
            <a:wavAudioFile r:embed="rId1" name="~PP384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13592"/>
      </p:ext>
    </p:extLst>
  </p:cSld>
  <p:clrMapOvr>
    <a:masterClrMapping/>
  </p:clrMapOvr>
  <p:transition advTm="924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Also Must File If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Over $400 of net self employment income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Owe special taxes (unreported tips, household employment, etc)</a:t>
            </a:r>
          </a:p>
        </p:txBody>
      </p:sp>
      <p:sp>
        <p:nvSpPr>
          <p:cNvPr id="5018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01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90DA06C-1A5C-4DA2-A276-5E95B984526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5018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5963.WAV">
            <a:hlinkClick r:id="" action="ppaction://media"/>
          </p:cNvPr>
          <p:cNvPicPr>
            <a:picLocks noRot="1" noChangeAspect="1"/>
          </p:cNvPicPr>
          <p:nvPr>
            <a:wavAudioFile r:embed="rId1" name="~PP51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147119"/>
      </p:ext>
    </p:extLst>
  </p:cSld>
  <p:clrMapOvr>
    <a:masterClrMapping/>
  </p:clrMapOvr>
  <p:transition advTm="2172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Children &amp; Other Dependents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Pub 4012: Page A-2</a:t>
            </a:r>
          </a:p>
          <a:p>
            <a:pPr eaLnBrk="1" hangingPunct="1"/>
            <a:r>
              <a:rPr lang="en-US" smtClean="0"/>
              <a:t>Must File</a:t>
            </a:r>
          </a:p>
          <a:p>
            <a:pPr lvl="1" eaLnBrk="1" hangingPunct="1"/>
            <a:r>
              <a:rPr lang="en-US" smtClean="0"/>
              <a:t>Single dependents under 65 with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unearned income over $950 and/or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	earned income over $5,800</a:t>
            </a:r>
          </a:p>
          <a:p>
            <a:pPr lvl="1" eaLnBrk="1" hangingPunct="1"/>
            <a:r>
              <a:rPr lang="en-US" smtClean="0"/>
              <a:t>Married dependents - 65 or older or blind </a:t>
            </a:r>
          </a:p>
          <a:p>
            <a:pPr lvl="2" eaLnBrk="1" hangingPunct="1"/>
            <a:r>
              <a:rPr lang="en-US" smtClean="0"/>
              <a:t>See Pub 4012 Tab A</a:t>
            </a:r>
          </a:p>
        </p:txBody>
      </p:sp>
      <p:sp>
        <p:nvSpPr>
          <p:cNvPr id="5120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12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1378FE7-09C7-4443-8905-49D45A9A3D9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5120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" name="~PP1979.WAV">
            <a:hlinkClick r:id="" action="ppaction://media"/>
          </p:cNvPr>
          <p:cNvPicPr>
            <a:picLocks noRot="1" noChangeAspect="1"/>
          </p:cNvPicPr>
          <p:nvPr>
            <a:wavAudioFile r:embed="rId1" name="~PP122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056847"/>
      </p:ext>
    </p:extLst>
  </p:cSld>
  <p:clrMapOvr>
    <a:masterClrMapping/>
  </p:clrMapOvr>
  <p:transition advTm="376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Who Should File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Pub 4012: Page A-3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Claiming refund of withheld taxes or estimated taxes paid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Claiming earned income credit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Claiming additional child tax credit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If TP received 1099B, Sale of Capital Assets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</p:txBody>
      </p:sp>
      <p:sp>
        <p:nvSpPr>
          <p:cNvPr id="5222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22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F08081E-05FE-431B-8152-FD147B41B99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5223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" name="~PP1979.WAV">
            <a:hlinkClick r:id="" action="ppaction://media"/>
          </p:cNvPr>
          <p:cNvPicPr>
            <a:picLocks noRot="1" noChangeAspect="1"/>
          </p:cNvPicPr>
          <p:nvPr>
            <a:wavAudioFile r:embed="rId1" name="~PP133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79404"/>
      </p:ext>
    </p:extLst>
  </p:cSld>
  <p:clrMapOvr>
    <a:masterClrMapping/>
  </p:clrMapOvr>
  <p:transition advTm="84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1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674</Words>
  <Application>Microsoft Office PowerPoint</Application>
  <PresentationFormat>On-screen Show (4:3)</PresentationFormat>
  <Paragraphs>168</Paragraphs>
  <Slides>12</Slides>
  <Notes>10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NJ Template 06</vt:lpstr>
      <vt:lpstr>Filing Basics</vt:lpstr>
      <vt:lpstr>Need To Know</vt:lpstr>
      <vt:lpstr>Where To Get T/P Info</vt:lpstr>
      <vt:lpstr>Principal Sources Of Income</vt:lpstr>
      <vt:lpstr>Filing Requirements (See Pub 4012 Tab A)</vt:lpstr>
      <vt:lpstr>Pub 4012, Tab A Chart A - Footnotes</vt:lpstr>
      <vt:lpstr>Also Must File If</vt:lpstr>
      <vt:lpstr>Children &amp; Other Dependents</vt:lpstr>
      <vt:lpstr>Who Should File</vt:lpstr>
      <vt:lpstr>When Not To File NJ</vt:lpstr>
      <vt:lpstr>MUST/SHOULD FILE QUIZ #1</vt:lpstr>
      <vt:lpstr>MUST/SHOULD FILE QUIZ #2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Filing Basics</dc:title>
  <dc:creator>HershAl</dc:creator>
  <cp:lastModifiedBy>HershAl</cp:lastModifiedBy>
  <cp:revision>2</cp:revision>
  <dcterms:created xsi:type="dcterms:W3CDTF">2012-01-07T00:34:08Z</dcterms:created>
  <dcterms:modified xsi:type="dcterms:W3CDTF">2012-01-07T00:34:09Z</dcterms:modified>
</cp:coreProperties>
</file>